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debbie</a:t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2bf170d0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72bf170d02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72bf170d0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72bf170d02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2bf170d0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72bf170d02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2bf170d0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72bf170d02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2bf170d0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72bf170d02_1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2bf170d0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debbie</a:t>
            </a:r>
            <a:endParaRPr/>
          </a:p>
        </p:txBody>
      </p:sp>
      <p:sp>
        <p:nvSpPr>
          <p:cNvPr id="259" name="Google Shape;259;g372bf170d02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2bf170d02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renee</a:t>
            </a:r>
            <a:endParaRPr/>
          </a:p>
        </p:txBody>
      </p:sp>
      <p:sp>
        <p:nvSpPr>
          <p:cNvPr id="109" name="Google Shape;109;g372bf170d02_4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2bf170d02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72bf170d02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2bf170d02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timauri</a:t>
            </a:r>
            <a:endParaRPr/>
          </a:p>
        </p:txBody>
      </p:sp>
      <p:sp>
        <p:nvSpPr>
          <p:cNvPr id="138" name="Google Shape;138;g372bf170d02_3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2bf170d02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timauri</a:t>
            </a:r>
            <a:endParaRPr/>
          </a:p>
        </p:txBody>
      </p:sp>
      <p:sp>
        <p:nvSpPr>
          <p:cNvPr id="157" name="Google Shape;157;g372bf170d02_3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72bf170d02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timauri</a:t>
            </a:r>
            <a:endParaRPr/>
          </a:p>
        </p:txBody>
      </p:sp>
      <p:sp>
        <p:nvSpPr>
          <p:cNvPr id="170" name="Google Shape;170;g372bf170d02_3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2bf170d02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timauri</a:t>
            </a:r>
            <a:endParaRPr/>
          </a:p>
        </p:txBody>
      </p:sp>
      <p:sp>
        <p:nvSpPr>
          <p:cNvPr id="188" name="Google Shape;188;g372bf170d02_3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" type="subTitle"/>
          </p:nvPr>
        </p:nvSpPr>
        <p:spPr>
          <a:xfrm>
            <a:off x="5943600" y="4267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11" name="Google Shape;11;p3"/>
          <p:cNvGrpSpPr/>
          <p:nvPr/>
        </p:nvGrpSpPr>
        <p:grpSpPr>
          <a:xfrm>
            <a:off x="0" y="7145043"/>
            <a:ext cx="18288118" cy="3141977"/>
            <a:chOff x="0" y="-47625"/>
            <a:chExt cx="4816592" cy="827511"/>
          </a:xfrm>
        </p:grpSpPr>
        <p:sp>
          <p:nvSpPr>
            <p:cNvPr id="12" name="Google Shape;12;p3"/>
            <p:cNvSpPr/>
            <p:nvPr/>
          </p:nvSpPr>
          <p:spPr>
            <a:xfrm>
              <a:off x="0" y="0"/>
              <a:ext cx="4816592" cy="779886"/>
            </a:xfrm>
            <a:custGeom>
              <a:rect b="b" l="l" r="r" t="t"/>
              <a:pathLst>
                <a:path extrusionOk="0" h="77988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79886"/>
                  </a:lnTo>
                  <a:lnTo>
                    <a:pt x="0" y="779886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13" name="Google Shape;13;p3"/>
            <p:cNvSpPr txBox="1"/>
            <p:nvPr/>
          </p:nvSpPr>
          <p:spPr>
            <a:xfrm>
              <a:off x="0" y="-47625"/>
              <a:ext cx="48165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198920" y="6128850"/>
            <a:ext cx="10293188" cy="1028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0675" y="-5466425"/>
            <a:ext cx="10995426" cy="11144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3"/>
          <p:cNvCxnSpPr/>
          <p:nvPr/>
        </p:nvCxnSpPr>
        <p:spPr>
          <a:xfrm>
            <a:off x="0" y="2224088"/>
            <a:ext cx="3687600" cy="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" name="Google Shape;17;p3"/>
          <p:cNvCxnSpPr/>
          <p:nvPr/>
        </p:nvCxnSpPr>
        <p:spPr>
          <a:xfrm rot="10800000">
            <a:off x="17245012" y="5678039"/>
            <a:ext cx="0" cy="368760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2239200" y="1690525"/>
            <a:ext cx="138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Merriweather"/>
              <a:buNone/>
              <a:defRPr i="0" sz="80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94475" y="-4169350"/>
            <a:ext cx="10897098" cy="1139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000" y="6894472"/>
            <a:ext cx="5844674" cy="583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60502" y="4557232"/>
            <a:ext cx="10372651" cy="10513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4"/>
          <p:cNvCxnSpPr/>
          <p:nvPr/>
        </p:nvCxnSpPr>
        <p:spPr>
          <a:xfrm>
            <a:off x="14091399" y="9272588"/>
            <a:ext cx="3687600" cy="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 flipH="1">
            <a:off x="690529" y="956119"/>
            <a:ext cx="22800" cy="473580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239200" y="1690525"/>
            <a:ext cx="138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197950" y="47465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177050" y="3902674"/>
            <a:ext cx="6022263" cy="6560079"/>
            <a:chOff x="0" y="-47625"/>
            <a:chExt cx="1586100" cy="1978311"/>
          </a:xfrm>
        </p:grpSpPr>
        <p:sp>
          <p:nvSpPr>
            <p:cNvPr id="29" name="Google Shape;29;p5"/>
            <p:cNvSpPr/>
            <p:nvPr/>
          </p:nvSpPr>
          <p:spPr>
            <a:xfrm>
              <a:off x="0" y="0"/>
              <a:ext cx="1585953" cy="1930686"/>
            </a:xfrm>
            <a:custGeom>
              <a:rect b="b" l="l" r="r" t="t"/>
              <a:pathLst>
                <a:path extrusionOk="0" h="1930686" w="1585953">
                  <a:moveTo>
                    <a:pt x="0" y="0"/>
                  </a:moveTo>
                  <a:lnTo>
                    <a:pt x="1585953" y="0"/>
                  </a:lnTo>
                  <a:lnTo>
                    <a:pt x="1585953" y="1930686"/>
                  </a:lnTo>
                  <a:lnTo>
                    <a:pt x="0" y="1930686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30" name="Google Shape;30;p5"/>
            <p:cNvSpPr txBox="1"/>
            <p:nvPr/>
          </p:nvSpPr>
          <p:spPr>
            <a:xfrm>
              <a:off x="0" y="-47625"/>
              <a:ext cx="1586100" cy="19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564638" y="66394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2239200" y="1690525"/>
            <a:ext cx="138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Merriweather"/>
              <a:buNone/>
              <a:defRPr i="0" sz="80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89968" y="3654689"/>
            <a:ext cx="10928401" cy="1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7050" y="-3773850"/>
            <a:ext cx="8864699" cy="85542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Google Shape;35;p5"/>
          <p:cNvCxnSpPr/>
          <p:nvPr/>
        </p:nvCxnSpPr>
        <p:spPr>
          <a:xfrm>
            <a:off x="13051381" y="9648942"/>
            <a:ext cx="4735800" cy="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1014413" y="503662"/>
            <a:ext cx="0" cy="304800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13716000" y="-256525"/>
            <a:ext cx="4572077" cy="10543581"/>
            <a:chOff x="0" y="-47625"/>
            <a:chExt cx="2030410" cy="2776892"/>
          </a:xfrm>
        </p:grpSpPr>
        <p:sp>
          <p:nvSpPr>
            <p:cNvPr id="39" name="Google Shape;39;p6"/>
            <p:cNvSpPr/>
            <p:nvPr/>
          </p:nvSpPr>
          <p:spPr>
            <a:xfrm>
              <a:off x="0" y="0"/>
              <a:ext cx="2030410" cy="2729267"/>
            </a:xfrm>
            <a:custGeom>
              <a:rect b="b" l="l" r="r" t="t"/>
              <a:pathLst>
                <a:path extrusionOk="0" h="2729267" w="2030410">
                  <a:moveTo>
                    <a:pt x="0" y="0"/>
                  </a:moveTo>
                  <a:lnTo>
                    <a:pt x="2030410" y="0"/>
                  </a:lnTo>
                  <a:lnTo>
                    <a:pt x="2030410" y="2729267"/>
                  </a:lnTo>
                  <a:lnTo>
                    <a:pt x="0" y="2729267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40" name="Google Shape;40;p6"/>
            <p:cNvSpPr txBox="1"/>
            <p:nvPr/>
          </p:nvSpPr>
          <p:spPr>
            <a:xfrm>
              <a:off x="0" y="-47625"/>
              <a:ext cx="2030400" cy="27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009550" y="1408178"/>
            <a:ext cx="12202551" cy="1350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0400" y="-4129100"/>
            <a:ext cx="10894648" cy="10812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6"/>
          <p:cNvCxnSpPr/>
          <p:nvPr/>
        </p:nvCxnSpPr>
        <p:spPr>
          <a:xfrm>
            <a:off x="12860597" y="1014412"/>
            <a:ext cx="4735800" cy="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6"/>
          <p:cNvCxnSpPr/>
          <p:nvPr/>
        </p:nvCxnSpPr>
        <p:spPr>
          <a:xfrm>
            <a:off x="578937" y="1028700"/>
            <a:ext cx="0" cy="473580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2239200" y="1690525"/>
            <a:ext cx="138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1873075" y="4483425"/>
            <a:ext cx="5761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7851753" y="4483425"/>
            <a:ext cx="5761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47175" y="3870850"/>
            <a:ext cx="11476527" cy="117905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7"/>
          <p:cNvGrpSpPr/>
          <p:nvPr/>
        </p:nvGrpSpPr>
        <p:grpSpPr>
          <a:xfrm>
            <a:off x="16176050" y="4424845"/>
            <a:ext cx="2165543" cy="5862193"/>
            <a:chOff x="0" y="-47625"/>
            <a:chExt cx="570345" cy="1543942"/>
          </a:xfrm>
        </p:grpSpPr>
        <p:sp>
          <p:nvSpPr>
            <p:cNvPr id="51" name="Google Shape;51;p7"/>
            <p:cNvSpPr/>
            <p:nvPr/>
          </p:nvSpPr>
          <p:spPr>
            <a:xfrm>
              <a:off x="0" y="0"/>
              <a:ext cx="570345" cy="1496317"/>
            </a:xfrm>
            <a:custGeom>
              <a:rect b="b" l="l" r="r" t="t"/>
              <a:pathLst>
                <a:path extrusionOk="0" h="1496317" w="570345">
                  <a:moveTo>
                    <a:pt x="0" y="0"/>
                  </a:moveTo>
                  <a:lnTo>
                    <a:pt x="570345" y="0"/>
                  </a:lnTo>
                  <a:lnTo>
                    <a:pt x="570345" y="1496317"/>
                  </a:lnTo>
                  <a:lnTo>
                    <a:pt x="0" y="1496317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52" name="Google Shape;52;p7"/>
            <p:cNvSpPr txBox="1"/>
            <p:nvPr/>
          </p:nvSpPr>
          <p:spPr>
            <a:xfrm>
              <a:off x="0" y="-47625"/>
              <a:ext cx="570300" cy="15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" name="Google Shape;5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7725" y="-1256459"/>
            <a:ext cx="10915552" cy="10769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7"/>
          <p:cNvGrpSpPr/>
          <p:nvPr/>
        </p:nvGrpSpPr>
        <p:grpSpPr>
          <a:xfrm>
            <a:off x="0" y="9064419"/>
            <a:ext cx="6859480" cy="1506990"/>
            <a:chOff x="0" y="-47625"/>
            <a:chExt cx="1806600" cy="396900"/>
          </a:xfrm>
        </p:grpSpPr>
        <p:sp>
          <p:nvSpPr>
            <p:cNvPr id="55" name="Google Shape;55;p7"/>
            <p:cNvSpPr/>
            <p:nvPr/>
          </p:nvSpPr>
          <p:spPr>
            <a:xfrm>
              <a:off x="0" y="0"/>
              <a:ext cx="1806553" cy="349134"/>
            </a:xfrm>
            <a:custGeom>
              <a:rect b="b" l="l" r="r" t="t"/>
              <a:pathLst>
                <a:path extrusionOk="0" h="349134" w="1806553">
                  <a:moveTo>
                    <a:pt x="0" y="0"/>
                  </a:moveTo>
                  <a:lnTo>
                    <a:pt x="1806553" y="0"/>
                  </a:lnTo>
                  <a:lnTo>
                    <a:pt x="1806553" y="349134"/>
                  </a:lnTo>
                  <a:lnTo>
                    <a:pt x="0" y="349134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56" name="Google Shape;56;p7"/>
            <p:cNvSpPr txBox="1"/>
            <p:nvPr/>
          </p:nvSpPr>
          <p:spPr>
            <a:xfrm>
              <a:off x="0" y="-47625"/>
              <a:ext cx="1806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" name="Google Shape;57;p7"/>
          <p:cNvCxnSpPr/>
          <p:nvPr/>
        </p:nvCxnSpPr>
        <p:spPr>
          <a:xfrm>
            <a:off x="13315092" y="9272588"/>
            <a:ext cx="3687600" cy="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7"/>
          <p:cNvCxnSpPr/>
          <p:nvPr/>
        </p:nvCxnSpPr>
        <p:spPr>
          <a:xfrm>
            <a:off x="1014412" y="694871"/>
            <a:ext cx="0" cy="3687600"/>
          </a:xfrm>
          <a:prstGeom prst="straightConnector1">
            <a:avLst/>
          </a:prstGeom>
          <a:noFill/>
          <a:ln cap="flat" cmpd="sng" w="28575">
            <a:solidFill>
              <a:srgbClr val="387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7"/>
          <p:cNvSpPr txBox="1"/>
          <p:nvPr>
            <p:ph type="title"/>
          </p:nvPr>
        </p:nvSpPr>
        <p:spPr>
          <a:xfrm>
            <a:off x="2239200" y="1690525"/>
            <a:ext cx="138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body"/>
          </p:nvPr>
        </p:nvSpPr>
        <p:spPr>
          <a:xfrm>
            <a:off x="3361850" y="4557975"/>
            <a:ext cx="5677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2" type="body"/>
          </p:nvPr>
        </p:nvSpPr>
        <p:spPr>
          <a:xfrm>
            <a:off x="9246539" y="4557975"/>
            <a:ext cx="56796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11568168" y="-248749"/>
            <a:ext cx="6719875" cy="10535817"/>
            <a:chOff x="0" y="-47625"/>
            <a:chExt cx="1769832" cy="2774847"/>
          </a:xfrm>
        </p:grpSpPr>
        <p:sp>
          <p:nvSpPr>
            <p:cNvPr id="64" name="Google Shape;64;p8"/>
            <p:cNvSpPr/>
            <p:nvPr/>
          </p:nvSpPr>
          <p:spPr>
            <a:xfrm>
              <a:off x="0" y="0"/>
              <a:ext cx="1769832" cy="2727222"/>
            </a:xfrm>
            <a:custGeom>
              <a:rect b="b" l="l" r="r" t="t"/>
              <a:pathLst>
                <a:path extrusionOk="0" h="2727222" w="1769832">
                  <a:moveTo>
                    <a:pt x="0" y="0"/>
                  </a:moveTo>
                  <a:lnTo>
                    <a:pt x="1769832" y="0"/>
                  </a:lnTo>
                  <a:lnTo>
                    <a:pt x="1769832" y="2727222"/>
                  </a:lnTo>
                  <a:lnTo>
                    <a:pt x="0" y="2727222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0" y="-47625"/>
              <a:ext cx="1769700" cy="27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8"/>
          <p:cNvSpPr txBox="1"/>
          <p:nvPr>
            <p:ph type="title"/>
          </p:nvPr>
        </p:nvSpPr>
        <p:spPr>
          <a:xfrm>
            <a:off x="2239200" y="1690525"/>
            <a:ext cx="138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534825" y="3082625"/>
            <a:ext cx="12460100" cy="1347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7725" y="-2674900"/>
            <a:ext cx="8717250" cy="90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9"/>
          <p:cNvGrpSpPr/>
          <p:nvPr/>
        </p:nvGrpSpPr>
        <p:grpSpPr>
          <a:xfrm>
            <a:off x="11409398" y="5102300"/>
            <a:ext cx="6878602" cy="5184612"/>
            <a:chOff x="0" y="-47625"/>
            <a:chExt cx="2631648" cy="1777500"/>
          </a:xfrm>
        </p:grpSpPr>
        <p:sp>
          <p:nvSpPr>
            <p:cNvPr id="71" name="Google Shape;71;p9"/>
            <p:cNvSpPr/>
            <p:nvPr/>
          </p:nvSpPr>
          <p:spPr>
            <a:xfrm>
              <a:off x="0" y="0"/>
              <a:ext cx="2631648" cy="1729849"/>
            </a:xfrm>
            <a:custGeom>
              <a:rect b="b" l="l" r="r" t="t"/>
              <a:pathLst>
                <a:path extrusionOk="0" h="1729849" w="2631648">
                  <a:moveTo>
                    <a:pt x="0" y="0"/>
                  </a:moveTo>
                  <a:lnTo>
                    <a:pt x="2631648" y="0"/>
                  </a:lnTo>
                  <a:lnTo>
                    <a:pt x="2631648" y="1729849"/>
                  </a:lnTo>
                  <a:lnTo>
                    <a:pt x="0" y="1729849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72" name="Google Shape;72;p9"/>
            <p:cNvSpPr txBox="1"/>
            <p:nvPr/>
          </p:nvSpPr>
          <p:spPr>
            <a:xfrm>
              <a:off x="0" y="-47625"/>
              <a:ext cx="2631600" cy="17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8479425" y="3957925"/>
            <a:ext cx="6250800" cy="4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2347775" y="3957925"/>
            <a:ext cx="59361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2239200" y="1690525"/>
            <a:ext cx="138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Merriweather"/>
              <a:buNone/>
              <a:defRPr i="0" sz="80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0727" y="3445250"/>
            <a:ext cx="10203319" cy="10286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67882" y="-1392987"/>
            <a:ext cx="10017641" cy="1028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0" y="4025326"/>
            <a:ext cx="11829485" cy="4540655"/>
            <a:chOff x="0" y="-47625"/>
            <a:chExt cx="3115564" cy="1445700"/>
          </a:xfrm>
        </p:grpSpPr>
        <p:sp>
          <p:nvSpPr>
            <p:cNvPr id="80" name="Google Shape;80;p10"/>
            <p:cNvSpPr/>
            <p:nvPr/>
          </p:nvSpPr>
          <p:spPr>
            <a:xfrm>
              <a:off x="0" y="0"/>
              <a:ext cx="3115564" cy="1397976"/>
            </a:xfrm>
            <a:custGeom>
              <a:rect b="b" l="l" r="r" t="t"/>
              <a:pathLst>
                <a:path extrusionOk="0" h="1397976" w="3115564">
                  <a:moveTo>
                    <a:pt x="0" y="0"/>
                  </a:moveTo>
                  <a:lnTo>
                    <a:pt x="3115564" y="0"/>
                  </a:lnTo>
                  <a:lnTo>
                    <a:pt x="3115564" y="1397976"/>
                  </a:lnTo>
                  <a:lnTo>
                    <a:pt x="0" y="1397976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81" name="Google Shape;81;p10"/>
            <p:cNvSpPr txBox="1"/>
            <p:nvPr/>
          </p:nvSpPr>
          <p:spPr>
            <a:xfrm>
              <a:off x="0" y="-47625"/>
              <a:ext cx="3115500" cy="14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/>
          <p:nvPr>
            <p:ph idx="2" type="pic"/>
          </p:nvPr>
        </p:nvSpPr>
        <p:spPr>
          <a:xfrm>
            <a:off x="11304963" y="4238250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2349352" y="4741050"/>
            <a:ext cx="6305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2239200" y="1690525"/>
            <a:ext cx="138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Merriweather"/>
              <a:buNone/>
              <a:defRPr i="0" sz="80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85" name="Google Shape;8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4825" y="-4072325"/>
            <a:ext cx="11076523" cy="1097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45230" y="-5578000"/>
            <a:ext cx="10299561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737" y="6901575"/>
            <a:ext cx="11076526" cy="1107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39200" y="1690525"/>
            <a:ext cx="1380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Merriweather"/>
              <a:buNone/>
              <a:defRPr i="0" sz="80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27600" y="49725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•"/>
              <a:defRPr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–"/>
              <a:defRPr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•"/>
              <a:defRPr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–"/>
              <a:defRPr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»"/>
              <a:defRPr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810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•"/>
              <a:defRPr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810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•"/>
              <a:defRPr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810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•"/>
              <a:defRPr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810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•"/>
              <a:defRPr i="0" sz="24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50.jpg"/><Relationship Id="rId6" Type="http://schemas.openxmlformats.org/officeDocument/2006/relationships/image" Target="../media/image2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4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4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4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4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0" Type="http://schemas.openxmlformats.org/officeDocument/2006/relationships/image" Target="../media/image39.png"/><Relationship Id="rId9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43.jp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03737" y="7741475"/>
            <a:ext cx="11053201" cy="1093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7175" y="-4330126"/>
            <a:ext cx="8740376" cy="85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1"/>
          <p:cNvSpPr txBox="1"/>
          <p:nvPr/>
        </p:nvSpPr>
        <p:spPr>
          <a:xfrm>
            <a:off x="3919147" y="4019000"/>
            <a:ext cx="125742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Digital Desktank!</a:t>
            </a:r>
            <a:endParaRPr/>
          </a:p>
        </p:txBody>
      </p:sp>
      <p:sp>
        <p:nvSpPr>
          <p:cNvPr id="95" name="Google Shape;95;p11"/>
          <p:cNvSpPr txBox="1"/>
          <p:nvPr/>
        </p:nvSpPr>
        <p:spPr>
          <a:xfrm>
            <a:off x="4102350" y="6251925"/>
            <a:ext cx="10083300" cy="2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99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Renee Wrysinski, Paulina Arizpe-Romo, Oyinkansola Sobakin-Ashebu, Emmie Casey, Timauri-Lee Carby</a:t>
            </a:r>
            <a:endParaRPr sz="3499">
              <a:solidFill>
                <a:srgbClr val="387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99">
              <a:solidFill>
                <a:srgbClr val="387667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6" name="Google Shape;96;p11" title="IMG_794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9801" y="6392525"/>
            <a:ext cx="3738200" cy="40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1" title="swim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500" y="0"/>
            <a:ext cx="3942799" cy="39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/>
        </p:nvSpPr>
        <p:spPr>
          <a:xfrm>
            <a:off x="-3523432" y="3789000"/>
            <a:ext cx="15350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State = 0: </a:t>
            </a:r>
            <a:endParaRPr b="1" sz="8000">
              <a:solidFill>
                <a:srgbClr val="387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Intro</a:t>
            </a:r>
            <a:endParaRPr>
              <a:solidFill>
                <a:srgbClr val="387667"/>
              </a:solidFill>
            </a:endParaRPr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1052" y="-1561075"/>
            <a:ext cx="10193056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 title="intro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1540" y="571503"/>
            <a:ext cx="9144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/>
        </p:nvSpPr>
        <p:spPr>
          <a:xfrm>
            <a:off x="-3523432" y="3789000"/>
            <a:ext cx="15350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State = 1: </a:t>
            </a:r>
            <a:endParaRPr b="1" sz="8000">
              <a:solidFill>
                <a:srgbClr val="387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Swim </a:t>
            </a:r>
            <a:endParaRPr>
              <a:solidFill>
                <a:srgbClr val="387667"/>
              </a:solidFill>
            </a:endParaRPr>
          </a:p>
        </p:txBody>
      </p:sp>
      <p:pic>
        <p:nvPicPr>
          <p:cNvPr id="224" name="Google Shape;2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2175" y="-4300675"/>
            <a:ext cx="9905348" cy="9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 title="swim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6830" y="571499"/>
            <a:ext cx="9144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/>
        </p:nvSpPr>
        <p:spPr>
          <a:xfrm>
            <a:off x="-3523432" y="3789000"/>
            <a:ext cx="15350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State = 2: </a:t>
            </a:r>
            <a:endParaRPr b="1" sz="8000">
              <a:solidFill>
                <a:srgbClr val="387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Swim Fast </a:t>
            </a:r>
            <a:endParaRPr>
              <a:solidFill>
                <a:srgbClr val="387667"/>
              </a:solidFill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67175" y="-5060337"/>
            <a:ext cx="10576752" cy="1047872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>
            <a:off x="2423375" y="7171225"/>
            <a:ext cx="3387900" cy="14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Merriweather"/>
                <a:ea typeface="Merriweather"/>
                <a:cs typeface="Merriweather"/>
                <a:sym typeface="Merriweather"/>
              </a:rPr>
              <a:t>SW1</a:t>
            </a:r>
            <a:endParaRPr sz="5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3" name="Google Shape;233;p22" title="IMG_1691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9865" y="571503"/>
            <a:ext cx="914400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3" title="IMG_1693.GIF"/>
          <p:cNvPicPr preferRelativeResize="0"/>
          <p:nvPr/>
        </p:nvPicPr>
        <p:blipFill rotWithShape="1">
          <a:blip r:embed="rId3">
            <a:alphaModFix/>
          </a:blip>
          <a:srcRect b="465" l="0" r="0" t="465"/>
          <a:stretch/>
        </p:blipFill>
        <p:spPr>
          <a:xfrm>
            <a:off x="8412480" y="617213"/>
            <a:ext cx="9144000" cy="905255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/>
        </p:nvSpPr>
        <p:spPr>
          <a:xfrm>
            <a:off x="-3523432" y="3789000"/>
            <a:ext cx="15350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State = 3: </a:t>
            </a:r>
            <a:endParaRPr b="1" sz="8000">
              <a:solidFill>
                <a:srgbClr val="387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Play Game</a:t>
            </a:r>
            <a:endParaRPr>
              <a:solidFill>
                <a:srgbClr val="387667"/>
              </a:solidFill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2423375" y="7171225"/>
            <a:ext cx="3387900" cy="14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Merriweather"/>
                <a:ea typeface="Merriweather"/>
                <a:cs typeface="Merriweather"/>
                <a:sym typeface="Merriweather"/>
              </a:rPr>
              <a:t>SW2</a:t>
            </a:r>
            <a:endParaRPr sz="52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42475" y="4237513"/>
            <a:ext cx="10576752" cy="1047872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/>
          <p:nvPr/>
        </p:nvSpPr>
        <p:spPr>
          <a:xfrm>
            <a:off x="2423375" y="7171225"/>
            <a:ext cx="3387900" cy="14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Merriweather"/>
                <a:ea typeface="Merriweather"/>
                <a:cs typeface="Merriweather"/>
                <a:sym typeface="Merriweather"/>
              </a:rPr>
              <a:t>SW3</a:t>
            </a:r>
            <a:endParaRPr sz="5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47" name="Google Shape;247;p24" title="IMG_169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2480" y="57150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-3523432" y="3789000"/>
            <a:ext cx="15350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State = 4: </a:t>
            </a:r>
            <a:endParaRPr b="1" sz="8000">
              <a:solidFill>
                <a:srgbClr val="387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Feed</a:t>
            </a:r>
            <a:endParaRPr>
              <a:solidFill>
                <a:srgbClr val="38766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775" y="-4887237"/>
            <a:ext cx="10576752" cy="1047872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/>
          <p:nvPr/>
        </p:nvSpPr>
        <p:spPr>
          <a:xfrm>
            <a:off x="2423375" y="7171225"/>
            <a:ext cx="3387900" cy="148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Merriweather"/>
                <a:ea typeface="Merriweather"/>
                <a:cs typeface="Merriweather"/>
                <a:sym typeface="Merriweather"/>
              </a:rPr>
              <a:t>SW4</a:t>
            </a:r>
            <a:endParaRPr sz="5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5" name="Google Shape;255;p25" title="IMG_1694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2480" y="57150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-3523432" y="3789000"/>
            <a:ext cx="15350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State = 5: </a:t>
            </a:r>
            <a:endParaRPr b="1" sz="8000">
              <a:solidFill>
                <a:srgbClr val="387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Sleep</a:t>
            </a:r>
            <a:endParaRPr>
              <a:solidFill>
                <a:srgbClr val="38766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287438" y="1019175"/>
            <a:ext cx="15713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Game Logic</a:t>
            </a:r>
            <a:endParaRPr sz="7000"/>
          </a:p>
        </p:txBody>
      </p:sp>
      <p:grpSp>
        <p:nvGrpSpPr>
          <p:cNvPr id="262" name="Google Shape;262;p26"/>
          <p:cNvGrpSpPr/>
          <p:nvPr/>
        </p:nvGrpSpPr>
        <p:grpSpPr>
          <a:xfrm>
            <a:off x="149613" y="2281775"/>
            <a:ext cx="8844775" cy="7237163"/>
            <a:chOff x="451875" y="2689775"/>
            <a:chExt cx="8844775" cy="7237163"/>
          </a:xfrm>
        </p:grpSpPr>
        <p:sp>
          <p:nvSpPr>
            <p:cNvPr id="263" name="Google Shape;263;p26"/>
            <p:cNvSpPr txBox="1"/>
            <p:nvPr/>
          </p:nvSpPr>
          <p:spPr>
            <a:xfrm>
              <a:off x="451875" y="2689775"/>
              <a:ext cx="8812500" cy="69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810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erriweather"/>
                <a:buAutoNum type="arabicParenR"/>
              </a:pPr>
              <a:r>
                <a:rPr lang="en-US" sz="24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SW2 is pressed in state 1 (swim) → sets state = 3 (play game).</a:t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3810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erriweather"/>
                <a:buAutoNum type="arabicParenR"/>
              </a:pPr>
              <a:r>
                <a:rPr lang="en-US" sz="24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Seed the TRNG.</a:t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3810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erriweather"/>
                <a:buAutoNum type="arabicParenR"/>
              </a:pPr>
              <a:r>
                <a:rPr lang="en-US" sz="24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Play GAME_INTRO.</a:t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3810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erriweather"/>
                <a:buAutoNum type="arabicParenR"/>
              </a:pPr>
              <a:r>
                <a:rPr lang="en-US" sz="24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User chooses a spot via button press.</a:t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64" name="Google Shape;264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8950" y="3569300"/>
              <a:ext cx="6946301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28950" y="5470625"/>
              <a:ext cx="8267700" cy="137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4300" y="7491375"/>
              <a:ext cx="7667625" cy="29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28938" y="8536288"/>
              <a:ext cx="3914775" cy="1390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" name="Google Shape;268;p26"/>
          <p:cNvGrpSpPr/>
          <p:nvPr/>
        </p:nvGrpSpPr>
        <p:grpSpPr>
          <a:xfrm>
            <a:off x="9496675" y="2281775"/>
            <a:ext cx="8610575" cy="7633525"/>
            <a:chOff x="9264375" y="2689775"/>
            <a:chExt cx="8610575" cy="7633525"/>
          </a:xfrm>
        </p:grpSpPr>
        <p:sp>
          <p:nvSpPr>
            <p:cNvPr id="269" name="Google Shape;269;p26"/>
            <p:cNvSpPr txBox="1"/>
            <p:nvPr/>
          </p:nvSpPr>
          <p:spPr>
            <a:xfrm>
              <a:off x="9264375" y="2689775"/>
              <a:ext cx="8510400" cy="57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810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erriweather"/>
                <a:buAutoNum type="arabicParenR" startAt="5"/>
              </a:pPr>
              <a:r>
                <a:rPr lang="en-US" sz="24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 spot is randomly selected as the winning spot.</a:t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3810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erriweather"/>
                <a:buAutoNum type="arabicParenR" startAt="5"/>
              </a:pPr>
              <a:r>
                <a:rPr lang="en-US" sz="24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After a wave animation, one of four win-spot animations plays.</a:t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3810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erriweather"/>
                <a:buAutoNum type="arabicParenR" startAt="5"/>
              </a:pPr>
              <a:r>
                <a:rPr lang="en-US" sz="24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If user guessed right, show win animation. Otherwise, show lose animation.</a:t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l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-381000" lvl="0" marL="457200" rtl="0" algn="l"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2400"/>
                <a:buFont typeface="Merriweather"/>
                <a:buAutoNum type="arabicParenR" startAt="5"/>
              </a:pPr>
              <a:r>
                <a:rPr lang="en-US" sz="24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Choose to continue playing or exit via button press.</a:t>
              </a:r>
              <a:endPara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270" name="Google Shape;270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873950" y="3133713"/>
              <a:ext cx="3019425" cy="29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873950" y="5409300"/>
              <a:ext cx="7734300" cy="96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950150" y="6371313"/>
              <a:ext cx="7924800" cy="100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6"/>
            <p:cNvPicPr preferRelativeResize="0"/>
            <p:nvPr/>
          </p:nvPicPr>
          <p:blipFill rotWithShape="1">
            <a:blip r:embed="rId10">
              <a:alphaModFix/>
            </a:blip>
            <a:srcRect b="0" l="0" r="62014" t="0"/>
            <a:stretch/>
          </p:blipFill>
          <p:spPr>
            <a:xfrm>
              <a:off x="9873950" y="8351625"/>
              <a:ext cx="3914776" cy="1971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21052" y="-1561075"/>
            <a:ext cx="10193056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3150" y="-5385272"/>
            <a:ext cx="12224649" cy="122856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7"/>
          <p:cNvGrpSpPr/>
          <p:nvPr/>
        </p:nvGrpSpPr>
        <p:grpSpPr>
          <a:xfrm>
            <a:off x="0" y="8226075"/>
            <a:ext cx="18288118" cy="1571336"/>
            <a:chOff x="0" y="-47625"/>
            <a:chExt cx="4816592" cy="413847"/>
          </a:xfrm>
        </p:grpSpPr>
        <p:sp>
          <p:nvSpPr>
            <p:cNvPr id="281" name="Google Shape;281;p27"/>
            <p:cNvSpPr/>
            <p:nvPr/>
          </p:nvSpPr>
          <p:spPr>
            <a:xfrm>
              <a:off x="0" y="0"/>
              <a:ext cx="4816592" cy="366222"/>
            </a:xfrm>
            <a:custGeom>
              <a:rect b="b" l="l" r="r" t="t"/>
              <a:pathLst>
                <a:path extrusionOk="0" h="36622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66222"/>
                  </a:lnTo>
                  <a:lnTo>
                    <a:pt x="0" y="366222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282" name="Google Shape;282;p27"/>
            <p:cNvSpPr txBox="1"/>
            <p:nvPr/>
          </p:nvSpPr>
          <p:spPr>
            <a:xfrm>
              <a:off x="0" y="-47625"/>
              <a:ext cx="4816500" cy="41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27"/>
          <p:cNvSpPr txBox="1"/>
          <p:nvPr/>
        </p:nvSpPr>
        <p:spPr>
          <a:xfrm>
            <a:off x="2818025" y="8725915"/>
            <a:ext cx="12651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7"/>
          <p:cNvSpPr txBox="1"/>
          <p:nvPr/>
        </p:nvSpPr>
        <p:spPr>
          <a:xfrm>
            <a:off x="5334486" y="3871456"/>
            <a:ext cx="7726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you!!</a:t>
            </a:r>
            <a:endParaRPr/>
          </a:p>
        </p:txBody>
      </p:sp>
      <p:sp>
        <p:nvSpPr>
          <p:cNvPr id="285" name="Google Shape;285;p27"/>
          <p:cNvSpPr txBox="1"/>
          <p:nvPr/>
        </p:nvSpPr>
        <p:spPr>
          <a:xfrm>
            <a:off x="3143698" y="5102950"/>
            <a:ext cx="1181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850" y="7203200"/>
            <a:ext cx="11180400" cy="1107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9901" y="-8333025"/>
            <a:ext cx="12010949" cy="118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774150" y="-6690275"/>
            <a:ext cx="10781799" cy="1068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 txBox="1"/>
          <p:nvPr/>
        </p:nvSpPr>
        <p:spPr>
          <a:xfrm>
            <a:off x="1287438" y="894125"/>
            <a:ext cx="15713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Overview</a:t>
            </a:r>
            <a:endParaRPr sz="7000"/>
          </a:p>
        </p:txBody>
      </p:sp>
      <p:sp>
        <p:nvSpPr>
          <p:cNvPr id="106" name="Google Shape;106;p12"/>
          <p:cNvSpPr txBox="1"/>
          <p:nvPr/>
        </p:nvSpPr>
        <p:spPr>
          <a:xfrm>
            <a:off x="764375" y="2188650"/>
            <a:ext cx="17259600" cy="7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●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 </a:t>
            </a: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design is based on the </a:t>
            </a:r>
            <a:r>
              <a:rPr b="1"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Tamagotchi</a:t>
            </a: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, which is also based on playing with a digital pet.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●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Utilizes Neopixels to create fish tank display.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○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Neopixels → individually addressable LEDs on a grid. 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●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User is able to interact with the fish tank via four buttons – interaction is determined by a finite state machine (FSM); one of four actions can be executed: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○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make the fish go to sleep,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○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feed it, 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○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make it swim faster, 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○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or play a game of hide and seek.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●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Various modular functions were created to build game play, as well as animation and sound on the display for a more interactive experience with the device. 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42475" y="4237513"/>
            <a:ext cx="10576752" cy="104787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/>
          <p:nvPr/>
        </p:nvSpPr>
        <p:spPr>
          <a:xfrm>
            <a:off x="690843" y="787500"/>
            <a:ext cx="153501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Hardware</a:t>
            </a:r>
            <a:endParaRPr sz="7000">
              <a:solidFill>
                <a:srgbClr val="38766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67"/>
              </a:solidFill>
            </a:endParaRPr>
          </a:p>
        </p:txBody>
      </p:sp>
      <p:pic>
        <p:nvPicPr>
          <p:cNvPr id="113" name="Google Shape;113;p13" title="IMG_794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675" y="3429001"/>
            <a:ext cx="10199826" cy="51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/>
        </p:nvSpPr>
        <p:spPr>
          <a:xfrm>
            <a:off x="8147725" y="2242875"/>
            <a:ext cx="30321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battery pack (power supply)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8582725" y="8809025"/>
            <a:ext cx="30321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Launchpad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12651175" y="8809025"/>
            <a:ext cx="30321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Simon board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" name="Google Shape;117;p13"/>
          <p:cNvSpPr txBox="1"/>
          <p:nvPr/>
        </p:nvSpPr>
        <p:spPr>
          <a:xfrm>
            <a:off x="13806375" y="2242875"/>
            <a:ext cx="30321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16x16 Neopixel LED grid</a:t>
            </a:r>
            <a:endParaRPr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" name="Google Shape;118;p13"/>
          <p:cNvSpPr txBox="1"/>
          <p:nvPr/>
        </p:nvSpPr>
        <p:spPr>
          <a:xfrm>
            <a:off x="764375" y="2678700"/>
            <a:ext cx="6564900" cy="7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●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is currently composed of a battery pack, Launchpad, Simon board, and 16x16 Neopixel grid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●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Could also be powered with 2 AA batteries in a holder soldered to Simon board, eliminating need for Launchpad and battery pack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06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Char char="○"/>
            </a:pP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Launchpad only necessary for programming and </a:t>
            </a:r>
            <a:r>
              <a:rPr lang="en-US" sz="2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currently providing power from USB</a:t>
            </a:r>
            <a:endParaRPr sz="2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19" name="Google Shape;119;p13"/>
          <p:cNvCxnSpPr>
            <a:stCxn id="114" idx="2"/>
          </p:cNvCxnSpPr>
          <p:nvPr/>
        </p:nvCxnSpPr>
        <p:spPr>
          <a:xfrm>
            <a:off x="9663775" y="3191175"/>
            <a:ext cx="9300" cy="2426700"/>
          </a:xfrm>
          <a:prstGeom prst="straightConnector1">
            <a:avLst/>
          </a:prstGeom>
          <a:noFill/>
          <a:ln cap="flat" cmpd="sng" w="38100">
            <a:solidFill>
              <a:srgbClr val="3876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3"/>
          <p:cNvCxnSpPr>
            <a:stCxn id="115" idx="0"/>
          </p:cNvCxnSpPr>
          <p:nvPr/>
        </p:nvCxnSpPr>
        <p:spPr>
          <a:xfrm flipH="1" rot="10800000">
            <a:off x="10098775" y="7571225"/>
            <a:ext cx="802200" cy="1237800"/>
          </a:xfrm>
          <a:prstGeom prst="straightConnector1">
            <a:avLst/>
          </a:prstGeom>
          <a:noFill/>
          <a:ln cap="flat" cmpd="sng" w="38100">
            <a:solidFill>
              <a:srgbClr val="3876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3"/>
          <p:cNvCxnSpPr>
            <a:stCxn id="116" idx="0"/>
          </p:cNvCxnSpPr>
          <p:nvPr/>
        </p:nvCxnSpPr>
        <p:spPr>
          <a:xfrm rot="10800000">
            <a:off x="13226125" y="7571225"/>
            <a:ext cx="941100" cy="1237800"/>
          </a:xfrm>
          <a:prstGeom prst="straightConnector1">
            <a:avLst/>
          </a:prstGeom>
          <a:noFill/>
          <a:ln cap="flat" cmpd="sng" w="38100">
            <a:solidFill>
              <a:srgbClr val="38766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3"/>
          <p:cNvCxnSpPr>
            <a:stCxn id="117" idx="2"/>
          </p:cNvCxnSpPr>
          <p:nvPr/>
        </p:nvCxnSpPr>
        <p:spPr>
          <a:xfrm>
            <a:off x="15322425" y="3191175"/>
            <a:ext cx="0" cy="715200"/>
          </a:xfrm>
          <a:prstGeom prst="straightConnector1">
            <a:avLst/>
          </a:prstGeom>
          <a:noFill/>
          <a:ln cap="flat" cmpd="sng" w="38100">
            <a:solidFill>
              <a:srgbClr val="38766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913" y="7525628"/>
            <a:ext cx="9165874" cy="918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1875" y="-4458700"/>
            <a:ext cx="9165877" cy="91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4"/>
          <p:cNvSpPr txBox="1"/>
          <p:nvPr/>
        </p:nvSpPr>
        <p:spPr>
          <a:xfrm>
            <a:off x="2082492" y="8183680"/>
            <a:ext cx="4482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367175" y="-5060337"/>
            <a:ext cx="10576752" cy="10478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4"/>
          <p:cNvGrpSpPr/>
          <p:nvPr/>
        </p:nvGrpSpPr>
        <p:grpSpPr>
          <a:xfrm>
            <a:off x="8639650" y="3116325"/>
            <a:ext cx="9648344" cy="5605504"/>
            <a:chOff x="0" y="-47625"/>
            <a:chExt cx="2625900" cy="1402533"/>
          </a:xfrm>
        </p:grpSpPr>
        <p:sp>
          <p:nvSpPr>
            <p:cNvPr id="132" name="Google Shape;132;p14"/>
            <p:cNvSpPr/>
            <p:nvPr/>
          </p:nvSpPr>
          <p:spPr>
            <a:xfrm>
              <a:off x="0" y="0"/>
              <a:ext cx="2625791" cy="1354908"/>
            </a:xfrm>
            <a:custGeom>
              <a:rect b="b" l="l" r="r" t="t"/>
              <a:pathLst>
                <a:path extrusionOk="0" h="1354908" w="2625791">
                  <a:moveTo>
                    <a:pt x="0" y="0"/>
                  </a:moveTo>
                  <a:lnTo>
                    <a:pt x="2625791" y="0"/>
                  </a:lnTo>
                  <a:lnTo>
                    <a:pt x="2625791" y="1354908"/>
                  </a:lnTo>
                  <a:lnTo>
                    <a:pt x="0" y="1354908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133" name="Google Shape;133;p14"/>
            <p:cNvSpPr txBox="1"/>
            <p:nvPr/>
          </p:nvSpPr>
          <p:spPr>
            <a:xfrm>
              <a:off x="0" y="-47625"/>
              <a:ext cx="2625900" cy="14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475" lIns="53475" spcFirstLastPara="1" rIns="53475" wrap="square" tIns="53475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4"/>
          <p:cNvSpPr txBox="1"/>
          <p:nvPr/>
        </p:nvSpPr>
        <p:spPr>
          <a:xfrm>
            <a:off x="10524925" y="4325925"/>
            <a:ext cx="7638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 Overview:</a:t>
            </a:r>
            <a:r>
              <a:rPr lang="en-US" sz="69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 Functions </a:t>
            </a:r>
            <a:endParaRPr sz="6900"/>
          </a:p>
        </p:txBody>
      </p:sp>
      <p:pic>
        <p:nvPicPr>
          <p:cNvPr id="135" name="Google Shape;135;p14" title="327.png"/>
          <p:cNvPicPr preferRelativeResize="0"/>
          <p:nvPr/>
        </p:nvPicPr>
        <p:blipFill rotWithShape="1">
          <a:blip r:embed="rId6">
            <a:alphaModFix/>
          </a:blip>
          <a:srcRect b="0" l="8572" r="32020" t="0"/>
          <a:stretch/>
        </p:blipFill>
        <p:spPr>
          <a:xfrm>
            <a:off x="-241885" y="0"/>
            <a:ext cx="10411285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850" y="7203200"/>
            <a:ext cx="11180400" cy="1107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9901" y="-8333025"/>
            <a:ext cx="12010949" cy="118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774150" y="-6690275"/>
            <a:ext cx="10781799" cy="1068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1287438" y="1019175"/>
            <a:ext cx="15713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Functions for Fish Tank Interaction</a:t>
            </a:r>
            <a:endParaRPr sz="7000"/>
          </a:p>
        </p:txBody>
      </p:sp>
      <p:sp>
        <p:nvSpPr>
          <p:cNvPr id="144" name="Google Shape;144;p15"/>
          <p:cNvSpPr txBox="1"/>
          <p:nvPr/>
        </p:nvSpPr>
        <p:spPr>
          <a:xfrm>
            <a:off x="291825" y="2220000"/>
            <a:ext cx="17666100" cy="7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5C6AB"/>
                </a:solidFill>
                <a:latin typeface="Merriweather"/>
                <a:ea typeface="Merriweather"/>
                <a:cs typeface="Merriweather"/>
                <a:sym typeface="Merriweather"/>
              </a:rPr>
              <a:t>animations.c </a:t>
            </a:r>
            <a:endParaRPr b="1" sz="3600">
              <a:solidFill>
                <a:srgbClr val="25C6A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Char char="●"/>
            </a:pP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where frames are animated for use in various states in our FSM</a:t>
            </a:r>
            <a:endParaRPr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Char char="●"/>
            </a:pP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show_x functions represent animation ‘packets’ and are governed by the same general logic: </a:t>
            </a:r>
            <a:endParaRPr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45" name="Google Shape;145;p15"/>
          <p:cNvGrpSpPr/>
          <p:nvPr/>
        </p:nvGrpSpPr>
        <p:grpSpPr>
          <a:xfrm>
            <a:off x="792100" y="4559850"/>
            <a:ext cx="16008700" cy="2648700"/>
            <a:chOff x="917175" y="4188175"/>
            <a:chExt cx="16008700" cy="2648700"/>
          </a:xfrm>
        </p:grpSpPr>
        <p:sp>
          <p:nvSpPr>
            <p:cNvPr id="146" name="Google Shape;146;p15"/>
            <p:cNvSpPr/>
            <p:nvPr/>
          </p:nvSpPr>
          <p:spPr>
            <a:xfrm>
              <a:off x="917175" y="4188175"/>
              <a:ext cx="4127400" cy="2648700"/>
            </a:xfrm>
            <a:prstGeom prst="roundRect">
              <a:avLst>
                <a:gd fmla="val 16667" name="adj"/>
              </a:avLst>
            </a:prstGeom>
            <a:solidFill>
              <a:srgbClr val="D4F9F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00">
                  <a:latin typeface="Merriweather"/>
                  <a:ea typeface="Merriweather"/>
                  <a:cs typeface="Merriweather"/>
                  <a:sym typeface="Merriweather"/>
                </a:rPr>
                <a:t>get series of frame from </a:t>
              </a:r>
              <a:r>
                <a:rPr i="1" lang="en-US" sz="3100">
                  <a:latin typeface="Merriweather"/>
                  <a:ea typeface="Merriweather"/>
                  <a:cs typeface="Merriweather"/>
                  <a:sym typeface="Merriweather"/>
                </a:rPr>
                <a:t>image_frames</a:t>
              </a:r>
              <a:r>
                <a:rPr lang="en-US" sz="3100">
                  <a:latin typeface="Merriweather"/>
                  <a:ea typeface="Merriweather"/>
                  <a:cs typeface="Merriweather"/>
                  <a:sym typeface="Merriweather"/>
                </a:rPr>
                <a:t>.h</a:t>
              </a:r>
              <a:endParaRPr sz="31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510125" y="4279825"/>
              <a:ext cx="4475100" cy="2465400"/>
            </a:xfrm>
            <a:prstGeom prst="roundRect">
              <a:avLst>
                <a:gd fmla="val 16667" name="adj"/>
              </a:avLst>
            </a:prstGeom>
            <a:solidFill>
              <a:srgbClr val="D4F9F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1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repeats animation a given number of times </a:t>
              </a:r>
              <a:endParaRPr sz="3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1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2450775" y="4279825"/>
              <a:ext cx="4475100" cy="2465400"/>
            </a:xfrm>
            <a:prstGeom prst="roundRect">
              <a:avLst>
                <a:gd fmla="val 16667" name="adj"/>
              </a:avLst>
            </a:prstGeom>
            <a:solidFill>
              <a:srgbClr val="D4F9F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29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lang="en-US" sz="2900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waits a given number of seconds before moving to next frame series </a:t>
              </a:r>
              <a:endParaRPr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1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149" name="Google Shape;149;p15"/>
            <p:cNvCxnSpPr>
              <a:stCxn id="146" idx="3"/>
              <a:endCxn id="147" idx="1"/>
            </p:cNvCxnSpPr>
            <p:nvPr/>
          </p:nvCxnSpPr>
          <p:spPr>
            <a:xfrm>
              <a:off x="5044575" y="5512525"/>
              <a:ext cx="14655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15"/>
            <p:cNvCxnSpPr>
              <a:stCxn id="147" idx="3"/>
              <a:endCxn id="148" idx="1"/>
            </p:cNvCxnSpPr>
            <p:nvPr/>
          </p:nvCxnSpPr>
          <p:spPr>
            <a:xfrm>
              <a:off x="10985225" y="5512525"/>
              <a:ext cx="14655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51" name="Google Shape;151;p15"/>
          <p:cNvGrpSpPr/>
          <p:nvPr/>
        </p:nvGrpSpPr>
        <p:grpSpPr>
          <a:xfrm>
            <a:off x="666944" y="7949122"/>
            <a:ext cx="10411783" cy="2340921"/>
            <a:chOff x="1042250" y="7660525"/>
            <a:chExt cx="11780700" cy="2648700"/>
          </a:xfrm>
        </p:grpSpPr>
        <p:sp>
          <p:nvSpPr>
            <p:cNvPr id="152" name="Google Shape;152;p15"/>
            <p:cNvSpPr/>
            <p:nvPr/>
          </p:nvSpPr>
          <p:spPr>
            <a:xfrm>
              <a:off x="1042250" y="7660525"/>
              <a:ext cx="11780700" cy="2648700"/>
            </a:xfrm>
            <a:prstGeom prst="rect">
              <a:avLst/>
            </a:prstGeom>
            <a:solidFill>
              <a:srgbClr val="F9E8FF">
                <a:alpha val="91820"/>
              </a:srgbClr>
            </a:solidFill>
            <a:ln>
              <a:noFill/>
            </a:ln>
          </p:spPr>
          <p:txBody>
            <a:bodyPr anchorCtr="0" anchor="ctr" bIns="80800" lIns="80800" spcFirstLastPara="1" rIns="80800" wrap="square" tIns="808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37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53" name="Google Shape;153;p15" title="Screenshot 2025-08-03 201843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87450" y="7776776"/>
              <a:ext cx="11249912" cy="2197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15"/>
          <p:cNvSpPr txBox="1"/>
          <p:nvPr/>
        </p:nvSpPr>
        <p:spPr>
          <a:xfrm>
            <a:off x="666950" y="7455225"/>
            <a:ext cx="40023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 in code</a:t>
            </a:r>
            <a:endParaRPr i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850" y="7203200"/>
            <a:ext cx="11180400" cy="1107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9901" y="-8333025"/>
            <a:ext cx="12010949" cy="118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774150" y="-6690275"/>
            <a:ext cx="10781799" cy="1068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/>
        </p:nvSpPr>
        <p:spPr>
          <a:xfrm>
            <a:off x="1287438" y="1019175"/>
            <a:ext cx="15713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Functions for Fish Tank Interaction</a:t>
            </a:r>
            <a:endParaRPr sz="7000"/>
          </a:p>
        </p:txBody>
      </p:sp>
      <p:sp>
        <p:nvSpPr>
          <p:cNvPr id="163" name="Google Shape;163;p16"/>
          <p:cNvSpPr txBox="1"/>
          <p:nvPr/>
        </p:nvSpPr>
        <p:spPr>
          <a:xfrm>
            <a:off x="479425" y="2220000"/>
            <a:ext cx="17666100" cy="7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5C6AB"/>
                </a:solidFill>
                <a:latin typeface="Merriweather"/>
                <a:ea typeface="Merriweather"/>
                <a:cs typeface="Merriweather"/>
                <a:sym typeface="Merriweather"/>
              </a:rPr>
              <a:t>effects</a:t>
            </a:r>
            <a:r>
              <a:rPr b="1" lang="en-US" sz="3600">
                <a:solidFill>
                  <a:srgbClr val="25C6AB"/>
                </a:solidFill>
                <a:latin typeface="Merriweather"/>
                <a:ea typeface="Merriweather"/>
                <a:cs typeface="Merriweather"/>
                <a:sym typeface="Merriweather"/>
              </a:rPr>
              <a:t>.c </a:t>
            </a:r>
            <a:endParaRPr b="1" sz="3600">
              <a:solidFill>
                <a:srgbClr val="25C6A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Char char="●"/>
            </a:pP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Where our music packets are </a:t>
            </a: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defined.</a:t>
            </a:r>
            <a:endParaRPr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Char char="●"/>
            </a:pP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Built off code from ELEC 327 Lab 7.</a:t>
            </a:r>
            <a:endParaRPr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Char char="●"/>
            </a:pP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Made code more modular by moving setting of buzzer frequency and note and duration definition to its own header (note.h)</a:t>
            </a:r>
            <a:endParaRPr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64" name="Google Shape;164;p16"/>
          <p:cNvGrpSpPr/>
          <p:nvPr/>
        </p:nvGrpSpPr>
        <p:grpSpPr>
          <a:xfrm>
            <a:off x="479417" y="6380280"/>
            <a:ext cx="12944517" cy="3906725"/>
            <a:chOff x="479425" y="5586450"/>
            <a:chExt cx="14539500" cy="4388100"/>
          </a:xfrm>
        </p:grpSpPr>
        <p:sp>
          <p:nvSpPr>
            <p:cNvPr id="165" name="Google Shape;165;p16"/>
            <p:cNvSpPr/>
            <p:nvPr/>
          </p:nvSpPr>
          <p:spPr>
            <a:xfrm>
              <a:off x="479425" y="5586450"/>
              <a:ext cx="14539500" cy="4388100"/>
            </a:xfrm>
            <a:prstGeom prst="rect">
              <a:avLst/>
            </a:prstGeom>
            <a:solidFill>
              <a:srgbClr val="F9E8FF">
                <a:alpha val="91820"/>
              </a:srgbClr>
            </a:solidFill>
            <a:ln>
              <a:noFill/>
            </a:ln>
          </p:spPr>
          <p:txBody>
            <a:bodyPr anchorCtr="0" anchor="ctr" bIns="81400" lIns="81400" spcFirstLastPara="1" rIns="81400" wrap="square" tIns="814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6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66" name="Google Shape;16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0678" y="5818378"/>
              <a:ext cx="13851651" cy="3895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16"/>
          <p:cNvSpPr txBox="1"/>
          <p:nvPr/>
        </p:nvSpPr>
        <p:spPr>
          <a:xfrm>
            <a:off x="604500" y="5794050"/>
            <a:ext cx="36270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 in code:</a:t>
            </a:r>
            <a:endParaRPr i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850" y="7203200"/>
            <a:ext cx="11180400" cy="1107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9901" y="-8333025"/>
            <a:ext cx="12010949" cy="118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774150" y="-6690275"/>
            <a:ext cx="10781799" cy="1068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1287438" y="1019175"/>
            <a:ext cx="15713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Functions for Fish Tank Interaction</a:t>
            </a:r>
            <a:endParaRPr sz="7000"/>
          </a:p>
        </p:txBody>
      </p:sp>
      <p:sp>
        <p:nvSpPr>
          <p:cNvPr id="176" name="Google Shape;176;p17"/>
          <p:cNvSpPr txBox="1"/>
          <p:nvPr/>
        </p:nvSpPr>
        <p:spPr>
          <a:xfrm>
            <a:off x="479425" y="2220000"/>
            <a:ext cx="17666100" cy="7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5C6AB"/>
                </a:solidFill>
                <a:latin typeface="Merriweather"/>
                <a:ea typeface="Merriweather"/>
                <a:cs typeface="Merriweather"/>
                <a:sym typeface="Merriweather"/>
              </a:rPr>
              <a:t>display</a:t>
            </a:r>
            <a:r>
              <a:rPr b="1" lang="en-US" sz="3600">
                <a:solidFill>
                  <a:srgbClr val="25C6AB"/>
                </a:solidFill>
                <a:latin typeface="Merriweather"/>
                <a:ea typeface="Merriweather"/>
                <a:cs typeface="Merriweather"/>
                <a:sym typeface="Merriweather"/>
              </a:rPr>
              <a:t>.c </a:t>
            </a:r>
            <a:endParaRPr b="1" sz="3600">
              <a:solidFill>
                <a:srgbClr val="25C6A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Char char="●"/>
            </a:pP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converts the image frame arrays defined in </a:t>
            </a:r>
            <a:r>
              <a:rPr i="1"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image_frames.h </a:t>
            </a: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 SPI packets that are then sent to the Neopixels grid to create the actual display</a:t>
            </a:r>
            <a:endParaRPr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792100" y="4559850"/>
            <a:ext cx="3780000" cy="1964700"/>
          </a:xfrm>
          <a:prstGeom prst="roundRect">
            <a:avLst>
              <a:gd fmla="val 16667" name="adj"/>
            </a:avLst>
          </a:prstGeom>
          <a:solidFill>
            <a:srgbClr val="D4F9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latin typeface="Merriweather"/>
                <a:ea typeface="Merriweather"/>
                <a:cs typeface="Merriweather"/>
                <a:sym typeface="Merriweather"/>
              </a:rPr>
              <a:t>adjust brightness </a:t>
            </a:r>
            <a:endParaRPr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6796950" y="4266300"/>
            <a:ext cx="4694100" cy="2551800"/>
          </a:xfrm>
          <a:prstGeom prst="roundRect">
            <a:avLst>
              <a:gd fmla="val 16667" name="adj"/>
            </a:avLst>
          </a:prstGeom>
          <a:solidFill>
            <a:srgbClr val="D4F9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convert 8-bit color value from </a:t>
            </a:r>
            <a:r>
              <a:rPr i="1" lang="en-US"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image_frames.h </a:t>
            </a:r>
            <a:r>
              <a:rPr lang="en-US"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 9-bit neopixel SPI encoding  </a:t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13166850" y="4266288"/>
            <a:ext cx="4416000" cy="2551800"/>
          </a:xfrm>
          <a:prstGeom prst="roundRect">
            <a:avLst>
              <a:gd fmla="val 16667" name="adj"/>
            </a:avLst>
          </a:prstGeom>
          <a:solidFill>
            <a:srgbClr val="D4F9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map 2D image matrix to 1D array to fit on neopixels strip</a:t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10203625" y="7588775"/>
            <a:ext cx="4224000" cy="2551800"/>
          </a:xfrm>
          <a:prstGeom prst="roundRect">
            <a:avLst>
              <a:gd fmla="val 16667" name="adj"/>
            </a:avLst>
          </a:prstGeom>
          <a:solidFill>
            <a:srgbClr val="D4F9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apply 9-bit conversion to each pixel in image to create frame</a:t>
            </a:r>
            <a:endParaRPr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2102800" y="7588775"/>
            <a:ext cx="4694100" cy="2551800"/>
          </a:xfrm>
          <a:prstGeom prst="roundRect">
            <a:avLst>
              <a:gd fmla="val 16667" name="adj"/>
            </a:avLst>
          </a:prstGeom>
          <a:solidFill>
            <a:srgbClr val="D4F9F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converts image from RGB to GRB and sends frame to neopixel strip via SPI</a:t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82" name="Google Shape;182;p17"/>
          <p:cNvCxnSpPr>
            <a:stCxn id="177" idx="3"/>
            <a:endCxn id="178" idx="1"/>
          </p:cNvCxnSpPr>
          <p:nvPr/>
        </p:nvCxnSpPr>
        <p:spPr>
          <a:xfrm>
            <a:off x="4572100" y="5542200"/>
            <a:ext cx="2224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7"/>
          <p:cNvCxnSpPr>
            <a:stCxn id="178" idx="3"/>
            <a:endCxn id="179" idx="1"/>
          </p:cNvCxnSpPr>
          <p:nvPr/>
        </p:nvCxnSpPr>
        <p:spPr>
          <a:xfrm>
            <a:off x="11491050" y="5542200"/>
            <a:ext cx="1675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17"/>
          <p:cNvCxnSpPr>
            <a:stCxn id="179" idx="2"/>
            <a:endCxn id="180" idx="3"/>
          </p:cNvCxnSpPr>
          <p:nvPr/>
        </p:nvCxnSpPr>
        <p:spPr>
          <a:xfrm flipH="1">
            <a:off x="14427750" y="6818088"/>
            <a:ext cx="947100" cy="204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7"/>
          <p:cNvCxnSpPr>
            <a:stCxn id="180" idx="1"/>
            <a:endCxn id="181" idx="3"/>
          </p:cNvCxnSpPr>
          <p:nvPr/>
        </p:nvCxnSpPr>
        <p:spPr>
          <a:xfrm rot="10800000">
            <a:off x="6796825" y="8864675"/>
            <a:ext cx="3406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2850" y="7203200"/>
            <a:ext cx="11180400" cy="1107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9901" y="-8333025"/>
            <a:ext cx="12010949" cy="1189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774150" y="-6690275"/>
            <a:ext cx="10781799" cy="1068190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/>
        </p:nvSpPr>
        <p:spPr>
          <a:xfrm>
            <a:off x="1287438" y="1019175"/>
            <a:ext cx="157131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Functions for Fish Tank Interaction</a:t>
            </a:r>
            <a:endParaRPr sz="7000"/>
          </a:p>
        </p:txBody>
      </p:sp>
      <p:sp>
        <p:nvSpPr>
          <p:cNvPr id="194" name="Google Shape;194;p18"/>
          <p:cNvSpPr txBox="1"/>
          <p:nvPr/>
        </p:nvSpPr>
        <p:spPr>
          <a:xfrm>
            <a:off x="479425" y="2096775"/>
            <a:ext cx="17666100" cy="7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5C6AB"/>
                </a:solidFill>
                <a:latin typeface="Merriweather"/>
                <a:ea typeface="Merriweather"/>
                <a:cs typeface="Merriweather"/>
                <a:sym typeface="Merriweather"/>
              </a:rPr>
              <a:t>main</a:t>
            </a:r>
            <a:r>
              <a:rPr b="1" lang="en-US" sz="3600">
                <a:solidFill>
                  <a:srgbClr val="25C6AB"/>
                </a:solidFill>
                <a:latin typeface="Merriweather"/>
                <a:ea typeface="Merriweather"/>
                <a:cs typeface="Merriweather"/>
                <a:sym typeface="Merriweather"/>
              </a:rPr>
              <a:t>.c </a:t>
            </a:r>
            <a:endParaRPr b="1" sz="3600">
              <a:solidFill>
                <a:srgbClr val="25C6A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Char char="●"/>
            </a:pP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Contains logic for the FSM that governs how the user interacts with the </a:t>
            </a: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fish</a:t>
            </a:r>
            <a:r>
              <a:rPr lang="en-US" sz="3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tank. </a:t>
            </a:r>
            <a:endParaRPr sz="30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195" name="Google Shape;195;p18"/>
          <p:cNvGrpSpPr/>
          <p:nvPr/>
        </p:nvGrpSpPr>
        <p:grpSpPr>
          <a:xfrm>
            <a:off x="3731254" y="4132329"/>
            <a:ext cx="8448855" cy="5988008"/>
            <a:chOff x="3293500" y="3366475"/>
            <a:chExt cx="9529500" cy="6753900"/>
          </a:xfrm>
        </p:grpSpPr>
        <p:sp>
          <p:nvSpPr>
            <p:cNvPr id="196" name="Google Shape;196;p18"/>
            <p:cNvSpPr/>
            <p:nvPr/>
          </p:nvSpPr>
          <p:spPr>
            <a:xfrm>
              <a:off x="3293500" y="3366475"/>
              <a:ext cx="9529500" cy="6753900"/>
            </a:xfrm>
            <a:prstGeom prst="rect">
              <a:avLst/>
            </a:prstGeom>
            <a:solidFill>
              <a:srgbClr val="F9E8FF">
                <a:alpha val="91820"/>
              </a:srgbClr>
            </a:solidFill>
            <a:ln>
              <a:noFill/>
            </a:ln>
          </p:spPr>
          <p:txBody>
            <a:bodyPr anchorCtr="0" anchor="ctr" bIns="81050" lIns="81050" spcFirstLastPara="1" rIns="81050" wrap="square" tIns="810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41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pic>
          <p:nvPicPr>
            <p:cNvPr id="197" name="Google Shape;197;p18" title="main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665625" y="3658386"/>
              <a:ext cx="8597349" cy="62201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18"/>
          <p:cNvSpPr txBox="1"/>
          <p:nvPr/>
        </p:nvSpPr>
        <p:spPr>
          <a:xfrm>
            <a:off x="3793775" y="3533225"/>
            <a:ext cx="70038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code snippet:</a:t>
            </a:r>
            <a:endParaRPr i="1" sz="24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913" y="7525628"/>
            <a:ext cx="9165874" cy="918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1875" y="-4458700"/>
            <a:ext cx="9165877" cy="91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 txBox="1"/>
          <p:nvPr/>
        </p:nvSpPr>
        <p:spPr>
          <a:xfrm>
            <a:off x="2082492" y="8183680"/>
            <a:ext cx="4482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19" title="IMG_1682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09600"/>
            <a:ext cx="8777125" cy="791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367175" y="-5060337"/>
            <a:ext cx="10576752" cy="10478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19"/>
          <p:cNvGrpSpPr/>
          <p:nvPr/>
        </p:nvGrpSpPr>
        <p:grpSpPr>
          <a:xfrm>
            <a:off x="8318198" y="3683303"/>
            <a:ext cx="9969866" cy="5325278"/>
            <a:chOff x="0" y="-47625"/>
            <a:chExt cx="2625791" cy="1402533"/>
          </a:xfrm>
        </p:grpSpPr>
        <p:sp>
          <p:nvSpPr>
            <p:cNvPr id="209" name="Google Shape;209;p19"/>
            <p:cNvSpPr/>
            <p:nvPr/>
          </p:nvSpPr>
          <p:spPr>
            <a:xfrm>
              <a:off x="0" y="0"/>
              <a:ext cx="2625791" cy="1354908"/>
            </a:xfrm>
            <a:custGeom>
              <a:rect b="b" l="l" r="r" t="t"/>
              <a:pathLst>
                <a:path extrusionOk="0" h="1354908" w="2625791">
                  <a:moveTo>
                    <a:pt x="0" y="0"/>
                  </a:moveTo>
                  <a:lnTo>
                    <a:pt x="2625791" y="0"/>
                  </a:lnTo>
                  <a:lnTo>
                    <a:pt x="2625791" y="1354908"/>
                  </a:lnTo>
                  <a:lnTo>
                    <a:pt x="0" y="1354908"/>
                  </a:lnTo>
                  <a:close/>
                </a:path>
              </a:pathLst>
            </a:custGeom>
            <a:solidFill>
              <a:srgbClr val="CBEDDD"/>
            </a:solidFill>
            <a:ln>
              <a:noFill/>
            </a:ln>
          </p:spPr>
        </p:sp>
        <p:sp>
          <p:nvSpPr>
            <p:cNvPr id="210" name="Google Shape;210;p19"/>
            <p:cNvSpPr txBox="1"/>
            <p:nvPr/>
          </p:nvSpPr>
          <p:spPr>
            <a:xfrm>
              <a:off x="0" y="-47625"/>
              <a:ext cx="2625791" cy="1402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9"/>
          <p:cNvSpPr txBox="1"/>
          <p:nvPr/>
        </p:nvSpPr>
        <p:spPr>
          <a:xfrm>
            <a:off x="9062025" y="4694826"/>
            <a:ext cx="8482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</a:t>
            </a:r>
            <a:r>
              <a:rPr b="1" lang="en-US" sz="74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 Overview:</a:t>
            </a:r>
            <a:r>
              <a:rPr lang="en-US" sz="74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br>
              <a:rPr lang="en-US" sz="74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7400">
                <a:solidFill>
                  <a:srgbClr val="387667"/>
                </a:solidFill>
                <a:latin typeface="Merriweather"/>
                <a:ea typeface="Merriweather"/>
                <a:cs typeface="Merriweather"/>
                <a:sym typeface="Merriweather"/>
              </a:rPr>
              <a:t>FSM Controller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All About Go Fishing Day">
  <a:themeElements>
    <a:clrScheme name="Office">
      <a:dk1>
        <a:srgbClr val="000000"/>
      </a:dk1>
      <a:lt1>
        <a:srgbClr val="FFFFFF"/>
      </a:lt1>
      <a:dk2>
        <a:srgbClr val="387667"/>
      </a:dk2>
      <a:lt2>
        <a:srgbClr val="CBEDDD"/>
      </a:lt2>
      <a:accent1>
        <a:srgbClr val="888888"/>
      </a:accent1>
      <a:accent2>
        <a:srgbClr val="FFFFFF"/>
      </a:accent2>
      <a:accent3>
        <a:srgbClr val="387667"/>
      </a:accent3>
      <a:accent4>
        <a:srgbClr val="CBEDDD"/>
      </a:accent4>
      <a:accent5>
        <a:srgbClr val="888888"/>
      </a:accent5>
      <a:accent6>
        <a:srgbClr val="FFFFFF"/>
      </a:accent6>
      <a:hlink>
        <a:srgbClr val="387667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